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2" r:id="rId5"/>
    <p:sldId id="257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10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77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569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96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9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72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692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22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61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271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98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791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65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49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0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92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70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5308D9-87A4-47AA-AACC-2404E89F8E7A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EFF0B6-9EBA-44EB-B7E3-6C59F6C15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78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17/06/relationships/model3d" Target="../media/model3d1.glb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14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7211-3B1E-6B8F-25C0-1D7D149BA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780522"/>
            <a:ext cx="6815669" cy="573833"/>
          </a:xfrm>
        </p:spPr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Improved Low-cost pressure monitoring</a:t>
            </a:r>
            <a:endParaRPr lang="en-GB" sz="7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5389FD-3ACA-A5BE-4CAD-E98338A6036E}"/>
              </a:ext>
            </a:extLst>
          </p:cNvPr>
          <p:cNvSpPr txBox="1">
            <a:spLocks/>
          </p:cNvSpPr>
          <p:nvPr/>
        </p:nvSpPr>
        <p:spPr>
          <a:xfrm>
            <a:off x="2688165" y="3670256"/>
            <a:ext cx="6815669" cy="93038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footwear for to treat patients with foot anomalies </a:t>
            </a:r>
            <a:endParaRPr lang="en-GB" sz="9600" b="1" dirty="0"/>
          </a:p>
        </p:txBody>
      </p:sp>
    </p:spTree>
    <p:extLst>
      <p:ext uri="{BB962C8B-B14F-4D97-AF65-F5344CB8AC3E}">
        <p14:creationId xmlns:p14="http://schemas.microsoft.com/office/powerpoint/2010/main" val="74274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DCDE-C1F1-51DA-5961-61162081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 of the product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EC887-7C3A-C3CF-AB8F-B4B2D409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3595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Detecting symptoms of parkinsonism among the patients</a:t>
            </a:r>
          </a:p>
          <a:p>
            <a:r>
              <a:rPr lang="en-GB" dirty="0"/>
              <a:t>Monitoring foot pressure of the people who had a stroke</a:t>
            </a:r>
          </a:p>
          <a:p>
            <a:r>
              <a:rPr lang="en-GB" dirty="0"/>
              <a:t>Monitoring walking balance of the children </a:t>
            </a:r>
          </a:p>
          <a:p>
            <a:r>
              <a:rPr lang="en-GB" dirty="0"/>
              <a:t>Detection of foot ulcers at earliest stage</a:t>
            </a:r>
          </a:p>
          <a:p>
            <a:r>
              <a:rPr lang="en-GB" dirty="0"/>
              <a:t>Minimising the damage / amputation among the ulcer patients</a:t>
            </a:r>
          </a:p>
          <a:p>
            <a:r>
              <a:rPr lang="en-GB" dirty="0"/>
              <a:t>Help patients receive the care they need before serious problem</a:t>
            </a:r>
          </a:p>
          <a:p>
            <a:r>
              <a:rPr lang="en-GB" dirty="0"/>
              <a:t>Making it comfortable and affordable</a:t>
            </a:r>
          </a:p>
          <a:p>
            <a:r>
              <a:rPr lang="en-GB" dirty="0"/>
              <a:t>Also detect other foot related complications (foot orientation and abnormalities)</a:t>
            </a:r>
          </a:p>
        </p:txBody>
      </p:sp>
    </p:spTree>
    <p:extLst>
      <p:ext uri="{BB962C8B-B14F-4D97-AF65-F5344CB8AC3E}">
        <p14:creationId xmlns:p14="http://schemas.microsoft.com/office/powerpoint/2010/main" val="57373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A82C-9195-7B14-97BA-EE57EA81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of Implementation</a:t>
            </a:r>
          </a:p>
        </p:txBody>
      </p:sp>
      <p:pic>
        <p:nvPicPr>
          <p:cNvPr id="1026" name="Picture 2" descr="Hammer Toe, Hammer Toes, Hammer Toes After Stroke">
            <a:extLst>
              <a:ext uri="{FF2B5EF4-FFF2-40B4-BE49-F238E27FC236}">
                <a16:creationId xmlns:a16="http://schemas.microsoft.com/office/drawing/2014/main" id="{EE47871F-CB9B-68E2-A1A5-715DA7B667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10" y="2515812"/>
            <a:ext cx="4676190" cy="31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rkinson's Disease Exam | Stanford Medicine 25 | Stanford Medicine">
            <a:extLst>
              <a:ext uri="{FF2B5EF4-FFF2-40B4-BE49-F238E27FC236}">
                <a16:creationId xmlns:a16="http://schemas.microsoft.com/office/drawing/2014/main" id="{B711303B-F2BE-E210-68A7-4FEAFC1E4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87" y="2445782"/>
            <a:ext cx="2849765" cy="377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57B7B-54E6-C71D-4258-4CFF3801AE50}"/>
              </a:ext>
            </a:extLst>
          </p:cNvPr>
          <p:cNvSpPr txBox="1"/>
          <p:nvPr/>
        </p:nvSpPr>
        <p:spPr>
          <a:xfrm>
            <a:off x="752382" y="5675813"/>
            <a:ext cx="5923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Stroke patients clawed or hammered foot</a:t>
            </a:r>
          </a:p>
        </p:txBody>
      </p:sp>
    </p:spTree>
    <p:extLst>
      <p:ext uri="{BB962C8B-B14F-4D97-AF65-F5344CB8AC3E}">
        <p14:creationId xmlns:p14="http://schemas.microsoft.com/office/powerpoint/2010/main" val="230058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23EA-96EE-5EDF-302D-7D78A678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of Implementation</a:t>
            </a:r>
          </a:p>
        </p:txBody>
      </p:sp>
      <p:pic>
        <p:nvPicPr>
          <p:cNvPr id="2050" name="Picture 2" descr="Excess weight affects foot loading, peak pressure even in young kids |  Lower Extremity Review Magazine">
            <a:extLst>
              <a:ext uri="{FF2B5EF4-FFF2-40B4-BE49-F238E27FC236}">
                <a16:creationId xmlns:a16="http://schemas.microsoft.com/office/drawing/2014/main" id="{543CB98D-E625-A529-6AC3-C7BFEC9A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151" y="2646190"/>
            <a:ext cx="3995055" cy="296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ight affects foot loading, peak pressure even in young kids | Braceworks  Custom Orthotics">
            <a:extLst>
              <a:ext uri="{FF2B5EF4-FFF2-40B4-BE49-F238E27FC236}">
                <a16:creationId xmlns:a16="http://schemas.microsoft.com/office/drawing/2014/main" id="{16313044-E0A9-3ABD-4DBA-7AD5BA737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36" y="2646190"/>
            <a:ext cx="4453813" cy="29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B9F336-F527-0A9E-6431-5BDBFEBE1957}"/>
              </a:ext>
            </a:extLst>
          </p:cNvPr>
          <p:cNvSpPr txBox="1"/>
          <p:nvPr/>
        </p:nvSpPr>
        <p:spPr>
          <a:xfrm>
            <a:off x="4337179" y="5698876"/>
            <a:ext cx="3517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Foot balance of babies</a:t>
            </a:r>
          </a:p>
        </p:txBody>
      </p:sp>
    </p:spTree>
    <p:extLst>
      <p:ext uri="{BB962C8B-B14F-4D97-AF65-F5344CB8AC3E}">
        <p14:creationId xmlns:p14="http://schemas.microsoft.com/office/powerpoint/2010/main" val="245522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4C88-E408-28D9-CBDB-008F88F8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of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00CA1-397F-E571-1901-7497A0B76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61" y="2474296"/>
            <a:ext cx="3743040" cy="270570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6F3F121-BDBD-DB84-9042-BC42EB2D5566}"/>
              </a:ext>
            </a:extLst>
          </p:cNvPr>
          <p:cNvSpPr/>
          <p:nvPr/>
        </p:nvSpPr>
        <p:spPr>
          <a:xfrm rot="16200000">
            <a:off x="9954219" y="5347481"/>
            <a:ext cx="1045029" cy="37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7E85D-82BA-819B-4D31-1E12C061896A}"/>
              </a:ext>
            </a:extLst>
          </p:cNvPr>
          <p:cNvSpPr txBox="1"/>
          <p:nvPr/>
        </p:nvSpPr>
        <p:spPr>
          <a:xfrm>
            <a:off x="8993166" y="5295140"/>
            <a:ext cx="1296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LOW PRESSURE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AFED55-92BA-8656-4A24-CE07C8D6F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9" y="2526077"/>
            <a:ext cx="6058427" cy="284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25C084-375F-61EE-EB3B-E88260BC3E81}"/>
              </a:ext>
            </a:extLst>
          </p:cNvPr>
          <p:cNvCxnSpPr/>
          <p:nvPr/>
        </p:nvCxnSpPr>
        <p:spPr>
          <a:xfrm>
            <a:off x="7483151" y="4917233"/>
            <a:ext cx="348031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38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CC1E-32B8-5068-DDE8-03387527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Block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EDA77-DE43-55FD-A7EF-79E1754B3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5" y="3042125"/>
            <a:ext cx="3084498" cy="22296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3FC58B-17C6-2420-46EA-C5BAD8ABE90F}"/>
              </a:ext>
            </a:extLst>
          </p:cNvPr>
          <p:cNvCxnSpPr>
            <a:cxnSpLocks/>
          </p:cNvCxnSpPr>
          <p:nvPr/>
        </p:nvCxnSpPr>
        <p:spPr>
          <a:xfrm>
            <a:off x="1240971" y="5130498"/>
            <a:ext cx="224700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" name="3D Model 9" descr="Cloud download">
                <a:extLst>
                  <a:ext uri="{FF2B5EF4-FFF2-40B4-BE49-F238E27FC236}">
                    <a16:creationId xmlns:a16="http://schemas.microsoft.com/office/drawing/2014/main" id="{0A226555-FEB0-AFA8-2E1D-D1052A193DA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10619031"/>
                  </p:ext>
                </p:extLst>
              </p:nvPr>
            </p:nvGraphicFramePr>
            <p:xfrm>
              <a:off x="5321255" y="2738651"/>
              <a:ext cx="2167576" cy="23090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67576" cy="2309099"/>
                    </a:xfrm>
                    <a:prstGeom prst="rect">
                      <a:avLst/>
                    </a:prstGeom>
                  </am3d:spPr>
                  <am3d:camera>
                    <am3d:pos x="0" y="0" z="588017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8536" d="1000000"/>
                    <am3d:preTrans dx="0" dy="-13478885" dz="20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919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loud download">
                <a:extLst>
                  <a:ext uri="{FF2B5EF4-FFF2-40B4-BE49-F238E27FC236}">
                    <a16:creationId xmlns:a16="http://schemas.microsoft.com/office/drawing/2014/main" id="{0A226555-FEB0-AFA8-2E1D-D1052A193D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1255" y="2738651"/>
                <a:ext cx="2167576" cy="230909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24506938-8B99-7676-BA51-96A72FA96180}"/>
              </a:ext>
            </a:extLst>
          </p:cNvPr>
          <p:cNvSpPr/>
          <p:nvPr/>
        </p:nvSpPr>
        <p:spPr>
          <a:xfrm>
            <a:off x="3974842" y="3713584"/>
            <a:ext cx="1278294" cy="382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DE471E3-2E9D-8B17-222C-0820514687B0}"/>
              </a:ext>
            </a:extLst>
          </p:cNvPr>
          <p:cNvSpPr/>
          <p:nvPr/>
        </p:nvSpPr>
        <p:spPr>
          <a:xfrm>
            <a:off x="7630193" y="3701922"/>
            <a:ext cx="1275180" cy="382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3D Model 12" descr="Mobile phone">
                <a:extLst>
                  <a:ext uri="{FF2B5EF4-FFF2-40B4-BE49-F238E27FC236}">
                    <a16:creationId xmlns:a16="http://schemas.microsoft.com/office/drawing/2014/main" id="{13223D25-EB4F-9D64-E6C7-1C6F9E73AE4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858625"/>
                  </p:ext>
                </p:extLst>
              </p:nvPr>
            </p:nvGraphicFramePr>
            <p:xfrm>
              <a:off x="9046735" y="2509933"/>
              <a:ext cx="1347568" cy="284961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47568" cy="284961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36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Mobile phone">
                <a:extLst>
                  <a:ext uri="{FF2B5EF4-FFF2-40B4-BE49-F238E27FC236}">
                    <a16:creationId xmlns:a16="http://schemas.microsoft.com/office/drawing/2014/main" id="{13223D25-EB4F-9D64-E6C7-1C6F9E73A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46735" y="2509933"/>
                <a:ext cx="1347568" cy="284961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82173B1-8CC5-E488-F724-76A69F039820}"/>
              </a:ext>
            </a:extLst>
          </p:cNvPr>
          <p:cNvSpPr txBox="1"/>
          <p:nvPr/>
        </p:nvSpPr>
        <p:spPr>
          <a:xfrm>
            <a:off x="1355991" y="5209271"/>
            <a:ext cx="2247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Capacitive pressure 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348E7-8A39-5E07-0624-58E3BA5A8002}"/>
              </a:ext>
            </a:extLst>
          </p:cNvPr>
          <p:cNvSpPr txBox="1"/>
          <p:nvPr/>
        </p:nvSpPr>
        <p:spPr>
          <a:xfrm>
            <a:off x="3379240" y="4160408"/>
            <a:ext cx="24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Microprocessor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7A5D8-EE61-7728-C9BD-4182D0CB06DE}"/>
              </a:ext>
            </a:extLst>
          </p:cNvPr>
          <p:cNvSpPr txBox="1"/>
          <p:nvPr/>
        </p:nvSpPr>
        <p:spPr>
          <a:xfrm>
            <a:off x="5775649" y="4898571"/>
            <a:ext cx="125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Cloud Storage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C677B-BEC9-E4F8-BDA9-A0CEF6903727}"/>
              </a:ext>
            </a:extLst>
          </p:cNvPr>
          <p:cNvSpPr txBox="1"/>
          <p:nvPr/>
        </p:nvSpPr>
        <p:spPr>
          <a:xfrm>
            <a:off x="7520328" y="4156961"/>
            <a:ext cx="1489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Application / web-server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13860-DE58-5A86-73F0-AFBB18FF2307}"/>
              </a:ext>
            </a:extLst>
          </p:cNvPr>
          <p:cNvSpPr txBox="1"/>
          <p:nvPr/>
        </p:nvSpPr>
        <p:spPr>
          <a:xfrm>
            <a:off x="8973492" y="5359552"/>
            <a:ext cx="158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Monitoring device</a:t>
            </a:r>
          </a:p>
        </p:txBody>
      </p:sp>
    </p:spTree>
    <p:extLst>
      <p:ext uri="{BB962C8B-B14F-4D97-AF65-F5344CB8AC3E}">
        <p14:creationId xmlns:p14="http://schemas.microsoft.com/office/powerpoint/2010/main" val="216672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B4F4-5127-98BE-70EC-362890FE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Product</a:t>
            </a:r>
          </a:p>
        </p:txBody>
      </p:sp>
      <p:pic>
        <p:nvPicPr>
          <p:cNvPr id="2050" name="Picture 2" descr="What are the Steps involved in Manufacturing a Flexible PCB?">
            <a:extLst>
              <a:ext uri="{FF2B5EF4-FFF2-40B4-BE49-F238E27FC236}">
                <a16:creationId xmlns:a16="http://schemas.microsoft.com/office/drawing/2014/main" id="{A042959C-882E-E836-A626-094EAA74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230" y="2541556"/>
            <a:ext cx="5481540" cy="36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B37750-6BD7-909A-2728-69AA69F06F47}"/>
              </a:ext>
            </a:extLst>
          </p:cNvPr>
          <p:cNvSpPr txBox="1"/>
          <p:nvPr/>
        </p:nvSpPr>
        <p:spPr>
          <a:xfrm>
            <a:off x="8836770" y="4014793"/>
            <a:ext cx="1931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Flexible PCB (wearable)</a:t>
            </a:r>
          </a:p>
        </p:txBody>
      </p:sp>
    </p:spTree>
    <p:extLst>
      <p:ext uri="{BB962C8B-B14F-4D97-AF65-F5344CB8AC3E}">
        <p14:creationId xmlns:p14="http://schemas.microsoft.com/office/powerpoint/2010/main" val="197509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354B-B15F-424F-D932-CA999BC7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products</a:t>
            </a:r>
          </a:p>
        </p:txBody>
      </p:sp>
      <p:pic>
        <p:nvPicPr>
          <p:cNvPr id="3074" name="Picture 2" descr="preventing diabetic foot ulcers with novel pedography - foot pressure mapping in diabetic patient">
            <a:extLst>
              <a:ext uri="{FF2B5EF4-FFF2-40B4-BE49-F238E27FC236}">
                <a16:creationId xmlns:a16="http://schemas.microsoft.com/office/drawing/2014/main" id="{3AE478EC-52B5-B21A-54AA-2F54A47237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478" y="2502064"/>
            <a:ext cx="46863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71F8B5-A15F-35A9-49DD-B6B3639E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163" y="2502063"/>
            <a:ext cx="3830253" cy="3248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64D34C-7BAE-6FF3-9A1C-F3ACEF951C6C}"/>
              </a:ext>
            </a:extLst>
          </p:cNvPr>
          <p:cNvSpPr txBox="1"/>
          <p:nvPr/>
        </p:nvSpPr>
        <p:spPr>
          <a:xfrm>
            <a:off x="2485053" y="5750088"/>
            <a:ext cx="722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Highly expensive products</a:t>
            </a:r>
          </a:p>
        </p:txBody>
      </p:sp>
    </p:spTree>
    <p:extLst>
      <p:ext uri="{BB962C8B-B14F-4D97-AF65-F5344CB8AC3E}">
        <p14:creationId xmlns:p14="http://schemas.microsoft.com/office/powerpoint/2010/main" val="3509861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112</TotalTime>
  <Words>128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Garamond</vt:lpstr>
      <vt:lpstr>Trebuchet MS</vt:lpstr>
      <vt:lpstr>Organic</vt:lpstr>
      <vt:lpstr>Improved Low-cost pressure monitoring</vt:lpstr>
      <vt:lpstr>Aim of the product </vt:lpstr>
      <vt:lpstr>Idea of Implementation</vt:lpstr>
      <vt:lpstr>Idea of Implementation</vt:lpstr>
      <vt:lpstr>Idea of Implementation</vt:lpstr>
      <vt:lpstr>Block diagrams</vt:lpstr>
      <vt:lpstr>End Product</vt:lpstr>
      <vt:lpstr>Existing products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Low-cost pressure monitoring</dc:title>
  <dc:creator>Snevin D'souza</dc:creator>
  <cp:lastModifiedBy>Tushar Shenoy</cp:lastModifiedBy>
  <cp:revision>5</cp:revision>
  <dcterms:created xsi:type="dcterms:W3CDTF">2023-05-05T23:44:19Z</dcterms:created>
  <dcterms:modified xsi:type="dcterms:W3CDTF">2023-05-21T08:09:07Z</dcterms:modified>
</cp:coreProperties>
</file>